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84" r:id="rId5"/>
    <p:sldId id="259" r:id="rId6"/>
    <p:sldId id="282" r:id="rId7"/>
    <p:sldId id="285" r:id="rId8"/>
    <p:sldId id="260" r:id="rId9"/>
    <p:sldId id="269" r:id="rId10"/>
    <p:sldId id="270" r:id="rId11"/>
    <p:sldId id="301" r:id="rId12"/>
    <p:sldId id="283" r:id="rId13"/>
    <p:sldId id="271" r:id="rId14"/>
    <p:sldId id="287" r:id="rId15"/>
    <p:sldId id="286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7" r:id="rId25"/>
    <p:sldId id="296" r:id="rId26"/>
    <p:sldId id="298" r:id="rId27"/>
    <p:sldId id="299" r:id="rId28"/>
    <p:sldId id="300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, Cosmin" initials="MC" lastIdx="0" clrIdx="0">
    <p:extLst>
      <p:ext uri="{19B8F6BF-5375-455C-9EA6-DF929625EA0E}">
        <p15:presenceInfo xmlns:p15="http://schemas.microsoft.com/office/powerpoint/2012/main" userId="S-1-5-21-3458574638-2780845101-4193349012-3367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F37D7-223B-4EBE-8BA4-C167A075A574}" type="datetimeFigureOut">
              <a:rPr lang="en-CA" smtClean="0"/>
              <a:t>2019-01-28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05CB7-9EAA-4880-A232-7AB4E31E763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3004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05CB7-9EAA-4880-A232-7AB4E31E7639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77286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</a:t>
            </a:r>
            <a:r>
              <a:rPr lang="en-US" baseline="0" dirty="0" smtClean="0"/>
              <a:t> anyone tell me what are descriptive statistics</a:t>
            </a:r>
          </a:p>
          <a:p>
            <a:endParaRPr lang="en-US" baseline="0" dirty="0" smtClean="0"/>
          </a:p>
          <a:p>
            <a:r>
              <a:rPr lang="en-US" baseline="0" dirty="0" smtClean="0"/>
              <a:t>Summary data to show what is currently in the stand</a:t>
            </a:r>
          </a:p>
          <a:p>
            <a:endParaRPr lang="en-US" baseline="0" dirty="0" smtClean="0"/>
          </a:p>
          <a:p>
            <a:r>
              <a:rPr lang="en-US" baseline="0" dirty="0" smtClean="0"/>
              <a:t>Open 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05CB7-9EAA-4880-A232-7AB4E31E7639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14452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am going to show you 3 cool things in Access that will help you in your scenario making</a:t>
            </a:r>
          </a:p>
          <a:p>
            <a:endParaRPr lang="en-US" dirty="0" smtClean="0"/>
          </a:p>
          <a:p>
            <a:r>
              <a:rPr lang="en-US" dirty="0" smtClean="0"/>
              <a:t>You</a:t>
            </a:r>
            <a:r>
              <a:rPr lang="en-US" baseline="0" dirty="0" smtClean="0"/>
              <a:t> can get away without using them but are life-changing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05CB7-9EAA-4880-A232-7AB4E31E7639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32150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Think</a:t>
            </a:r>
            <a:r>
              <a:rPr lang="en-US" baseline="0" dirty="0" smtClean="0"/>
              <a:t> of it like an umbrella, Ranges being most encompassing</a:t>
            </a:r>
          </a:p>
          <a:p>
            <a:r>
              <a:rPr lang="en-US" baseline="0" dirty="0" smtClean="0"/>
              <a:t>This applies to how you will apply and manage constraints to specific areas on your </a:t>
            </a:r>
            <a:r>
              <a:rPr lang="en-US" baseline="0" dirty="0" err="1" smtClean="0"/>
              <a:t>landbase</a:t>
            </a:r>
            <a:endParaRPr lang="en-US" baseline="0" dirty="0" smtClean="0"/>
          </a:p>
          <a:p>
            <a:r>
              <a:rPr lang="en-US" baseline="0" dirty="0" smtClean="0"/>
              <a:t>You specifically will be looking at zones, cliques and polygons</a:t>
            </a:r>
          </a:p>
          <a:p>
            <a:r>
              <a:rPr lang="en-US" baseline="0" dirty="0" smtClean="0"/>
              <a:t>e.g.  Zone will be assigning areas as THLB and NTHLB to assign a no harvest constraint on NTHLB</a:t>
            </a:r>
          </a:p>
          <a:p>
            <a:r>
              <a:rPr lang="en-US" baseline="0" dirty="0" smtClean="0"/>
              <a:t>Within those areas, you have different stand types and thus different harvesting frequency or types. Cliques delineating different groups of stand types to be harvested a certain</a:t>
            </a:r>
          </a:p>
          <a:p>
            <a:r>
              <a:rPr lang="en-US" baseline="0" dirty="0" smtClean="0"/>
              <a:t>Zones constraint overrides clique constraints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05CB7-9EAA-4880-A232-7AB4E31E7639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78107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THINGS FIRST CREATE A NEW FILE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05CB7-9EAA-4880-A232-7AB4E31E7639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47587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THINGS FIRST CREATE A NEW FILE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05CB7-9EAA-4880-A232-7AB4E31E7639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26668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THINGS FIRST CREATE A NEW FILE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05CB7-9EAA-4880-A232-7AB4E31E7639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28150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THINGS FIRST CREATE A NEW FILE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05CB7-9EAA-4880-A232-7AB4E31E7639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66012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THINGS FIRST CREATE A NEW FILE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05CB7-9EAA-4880-A232-7AB4E31E7639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23302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THINGS FIRST CREATE A NEW FILE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05CB7-9EAA-4880-A232-7AB4E31E7639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98987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THINGS FIRST CREATE A NEW FILE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05CB7-9EAA-4880-A232-7AB4E31E7639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7536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05CB7-9EAA-4880-A232-7AB4E31E7639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11646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THINGS FIRST CREATE A NEW FILE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05CB7-9EAA-4880-A232-7AB4E31E7639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14504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THINGS FIRST CREATE A NEW FILE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05CB7-9EAA-4880-A232-7AB4E31E7639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88719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THINGS FIRST CREATE A NEW FILE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05CB7-9EAA-4880-A232-7AB4E31E7639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99347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THINGS FIRST CREATE A NEW FILE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05CB7-9EAA-4880-A232-7AB4E31E7639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59332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THINGS FIRST CREATE A NEW FILE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05CB7-9EAA-4880-A232-7AB4E31E7639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00373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 up relationship table to show connection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05CB7-9EAA-4880-A232-7AB4E31E7639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905069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 up relationship table to show connection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05CB7-9EAA-4880-A232-7AB4E31E7639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0617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to populate all the columns.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05CB7-9EAA-4880-A232-7AB4E31E7639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49066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to populate all the columns.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05CB7-9EAA-4880-A232-7AB4E31E7639}" type="slidenum">
              <a:rPr lang="en-CA" smtClean="0"/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8295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Who here has used Microsoft</a:t>
            </a:r>
            <a:r>
              <a:rPr lang="en-US" baseline="0" dirty="0" smtClean="0"/>
              <a:t> Access before? Heard of it?</a:t>
            </a:r>
          </a:p>
          <a:p>
            <a:endParaRPr lang="en-US" baseline="0" dirty="0" smtClean="0"/>
          </a:p>
          <a:p>
            <a:r>
              <a:rPr lang="en-US" baseline="0" dirty="0" smtClean="0"/>
              <a:t>Database manager, meaning you can organize huge datasets into multiple individual tables which are all interconnected allowing you to perform queries on your dataset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05CB7-9EAA-4880-A232-7AB4E31E7639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4895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Tables</a:t>
            </a:r>
            <a:r>
              <a:rPr lang="en-US" baseline="0" dirty="0" smtClean="0"/>
              <a:t> on Left, some are populated some are not</a:t>
            </a:r>
          </a:p>
          <a:p>
            <a:r>
              <a:rPr lang="en-US" baseline="0" dirty="0" smtClean="0"/>
              <a:t>Open Polygon Table</a:t>
            </a:r>
          </a:p>
          <a:p>
            <a:r>
              <a:rPr lang="en-US" baseline="0" dirty="0" smtClean="0"/>
              <a:t>Every polygon has descriptive information, stand group, age area etc.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 mentioned earlier all of the tables were connected…we saw stand group ID and zone ID were both in the polygon table but also existed as their own table… </a:t>
            </a:r>
          </a:p>
          <a:p>
            <a:r>
              <a:rPr lang="en-US" baseline="0" dirty="0" smtClean="0"/>
              <a:t>Open up relations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05CB7-9EAA-4880-A232-7AB4E31E7639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2919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E.G</a:t>
            </a:r>
            <a:r>
              <a:rPr lang="en-US" baseline="0" dirty="0" smtClean="0"/>
              <a:t> from data…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Every table needs one primary key, can’t have one table not connected to anything else</a:t>
            </a:r>
          </a:p>
          <a:p>
            <a:r>
              <a:rPr lang="en-US" baseline="0" dirty="0" smtClean="0"/>
              <a:t>By “Connected” I mean they share the same column name, not data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primary key is deleted, make sure you understand what tables it was connected to and how they are all interlinked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05CB7-9EAA-4880-A232-7AB4E31E7639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7384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Polygon Table is table</a:t>
            </a:r>
            <a:r>
              <a:rPr lang="en-US" baseline="0" dirty="0" smtClean="0"/>
              <a:t> you will be looking at the most because it has each individual polygon linked to a stand group, age, area and a description. This table was taken and converted from a GIS </a:t>
            </a:r>
            <a:r>
              <a:rPr lang="en-US" baseline="0" dirty="0" err="1" smtClean="0"/>
              <a:t>shapefile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05CB7-9EAA-4880-A232-7AB4E31E7639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20924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</a:t>
            </a:r>
            <a:r>
              <a:rPr lang="en-US" baseline="0" dirty="0" smtClean="0"/>
              <a:t> we all know what FPS ATLAS is?</a:t>
            </a:r>
          </a:p>
          <a:p>
            <a:r>
              <a:rPr lang="en-US" baseline="0" dirty="0" smtClean="0"/>
              <a:t>Crude description: long term harvest modelling software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Right</a:t>
            </a:r>
            <a:r>
              <a:rPr lang="en-US" baseline="0" dirty="0" smtClean="0"/>
              <a:t> now you have a database but you will want to make adjustments to make your new scenarios</a:t>
            </a:r>
          </a:p>
          <a:p>
            <a:r>
              <a:rPr lang="en-US" baseline="0" dirty="0" smtClean="0"/>
              <a:t>Big changes, quick and painless in Access, but if you’re looking for spatial constraints, easier in FPS ATLAS</a:t>
            </a:r>
          </a:p>
          <a:p>
            <a:endParaRPr lang="en-US" baseline="0" dirty="0" smtClean="0"/>
          </a:p>
          <a:p>
            <a:r>
              <a:rPr lang="en-US" baseline="0" dirty="0" smtClean="0"/>
              <a:t>Can make changes directly in FPS ATLAS but you will quickly discover it is tedious work and there are easier/quicker ways of doing things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05CB7-9EAA-4880-A232-7AB4E31E7639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69667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</a:t>
            </a:r>
            <a:r>
              <a:rPr lang="en-US" baseline="0" dirty="0" smtClean="0"/>
              <a:t> we all know what FPS ATLAS is?</a:t>
            </a:r>
          </a:p>
          <a:p>
            <a:r>
              <a:rPr lang="en-US" baseline="0" dirty="0" smtClean="0"/>
              <a:t>Crude description: long term harvest modelling software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Right</a:t>
            </a:r>
            <a:r>
              <a:rPr lang="en-US" baseline="0" dirty="0" smtClean="0"/>
              <a:t> now you have a database but you will want to make adjustments to make your new scenarios</a:t>
            </a:r>
          </a:p>
          <a:p>
            <a:r>
              <a:rPr lang="en-US" baseline="0" dirty="0" smtClean="0"/>
              <a:t>Big changes, quick and painless in Access, but if you’re looking for spatial constraints, easier in FPS ATLAS</a:t>
            </a:r>
          </a:p>
          <a:p>
            <a:endParaRPr lang="en-US" baseline="0" dirty="0" smtClean="0"/>
          </a:p>
          <a:p>
            <a:r>
              <a:rPr lang="en-US" baseline="0" dirty="0" smtClean="0"/>
              <a:t>Can make changes directly in FPS ATLAS but you will quickly discover it is tedious work and there are easier/quicker ways of doing things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05CB7-9EAA-4880-A232-7AB4E31E7639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75333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am going to show you 3 cool things in Access that will help you in your scenario making</a:t>
            </a:r>
          </a:p>
          <a:p>
            <a:endParaRPr lang="en-US" dirty="0" smtClean="0"/>
          </a:p>
          <a:p>
            <a:r>
              <a:rPr lang="en-US" dirty="0" smtClean="0"/>
              <a:t>You</a:t>
            </a:r>
            <a:r>
              <a:rPr lang="en-US" baseline="0" dirty="0" smtClean="0"/>
              <a:t> can get away without using them but are life-changing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05CB7-9EAA-4880-A232-7AB4E31E7639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3110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23E6-4B7B-4CED-8C00-063703965921}" type="datetime1">
              <a:rPr lang="en-CA" smtClean="0"/>
              <a:t>2019-01-28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Land Base Definition in Forest Estate Modelling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E327-D559-4478-AEE2-B1B16B7432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140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BDD0A-6E7E-4D4C-B6E6-FABC6475AA1B}" type="datetime1">
              <a:rPr lang="en-CA" smtClean="0"/>
              <a:t>2019-01-28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Land Base Definition in Forest Estate Modelling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E327-D559-4478-AEE2-B1B16B7432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1480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45D0-FD8D-4052-95A7-6CF0E6BE3DA8}" type="datetime1">
              <a:rPr lang="en-CA" smtClean="0"/>
              <a:t>2019-01-28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Land Base Definition in Forest Estate Modelling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E327-D559-4478-AEE2-B1B16B7432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9190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3EC9-D8C5-4F65-90DE-1104F69E286D}" type="datetime1">
              <a:rPr lang="en-CA" smtClean="0"/>
              <a:t>2019-01-28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CA" dirty="0" smtClean="0"/>
              <a:t>Land Base Definition in Forest Estate Modelling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29A7E327-D559-4478-AEE2-B1B16B74329C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8" name="Picture 2" descr="http://courses.forestry.ubc.ca/bendickson/FOPRLibrary/Forestry-Logo-with-crest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356350"/>
            <a:ext cx="1821873" cy="392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7239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FA4DA-20AF-424C-954C-11F67402A03F}" type="datetime1">
              <a:rPr lang="en-CA" smtClean="0"/>
              <a:t>2019-01-28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Land Base Definition in Forest Estate Modelling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E327-D559-4478-AEE2-B1B16B7432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0159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8A98E-F22E-4B56-B7FF-C63C14D8E488}" type="datetime1">
              <a:rPr lang="en-CA" smtClean="0"/>
              <a:t>2019-01-28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CA" dirty="0" smtClean="0"/>
              <a:t>Land Base Definition in Forest Estate Modelling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29A7E327-D559-4478-AEE2-B1B16B74329C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8" name="Picture 2" descr="http://courses.forestry.ubc.ca/bendickson/FOPRLibrary/Forestry-Logo-with-crest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356350"/>
            <a:ext cx="1923473" cy="414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234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AD03-4EE8-48CC-8A9B-E72280CAAC0B}" type="datetime1">
              <a:rPr lang="en-CA" smtClean="0"/>
              <a:t>2019-01-28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CA" dirty="0" smtClean="0"/>
              <a:t>Land Base Definition in Forest Estate Modelling</a:t>
            </a:r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29A7E327-D559-4478-AEE2-B1B16B74329C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10" name="Picture 2" descr="http://courses.forestry.ubc.ca/bendickson/FOPRLibrary/Forestry-Logo-with-crest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342351"/>
            <a:ext cx="1758251" cy="379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115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7280-BA10-4773-A53E-388563931AAC}" type="datetime1">
              <a:rPr lang="en-CA" smtClean="0"/>
              <a:t>2019-01-28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Land Base Definition in Forest Estate Modelling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E327-D559-4478-AEE2-B1B16B7432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6090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0EB4-48A0-4CDE-963C-F0C0A467B95A}" type="datetime1">
              <a:rPr lang="en-CA" smtClean="0"/>
              <a:t>2019-01-28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Land Base Definition in Forest Estate Modelling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E327-D559-4478-AEE2-B1B16B7432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1227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69AD-0285-4C89-A73F-AFF0CF2F0C8F}" type="datetime1">
              <a:rPr lang="en-CA" smtClean="0"/>
              <a:t>2019-01-28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Land Base Definition in Forest Estate Modelling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E327-D559-4478-AEE2-B1B16B7432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8563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A935-2AE0-48EB-A87D-F0CB814E9C0A}" type="datetime1">
              <a:rPr lang="en-CA" smtClean="0"/>
              <a:t>2019-01-28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Land Base Definition in Forest Estate Modelling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E327-D559-4478-AEE2-B1B16B7432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950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183B2-85AC-40FF-90DF-01EB0EFD2C73}" type="datetime1">
              <a:rPr lang="en-CA" smtClean="0"/>
              <a:t>2019-01-28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smtClean="0"/>
              <a:t>Land Base Definition in Forest Estate Modelling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7E327-D559-4478-AEE2-B1B16B7432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9647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tm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Accessing Access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Access Tutorial</a:t>
            </a:r>
          </a:p>
          <a:p>
            <a:r>
              <a:rPr lang="en-CA" dirty="0" smtClean="0"/>
              <a:t>January </a:t>
            </a:r>
            <a:r>
              <a:rPr lang="en-CA" dirty="0" smtClean="0"/>
              <a:t>29</a:t>
            </a:r>
            <a:r>
              <a:rPr lang="en-CA" dirty="0" smtClean="0"/>
              <a:t>, 201</a:t>
            </a:r>
            <a:endParaRPr lang="en-CA" dirty="0" smtClean="0"/>
          </a:p>
          <a:p>
            <a:r>
              <a:rPr lang="en-CA" dirty="0" smtClean="0"/>
              <a:t>Marie-Eve Leclerc, </a:t>
            </a:r>
            <a:r>
              <a:rPr lang="en-CA" dirty="0" err="1" smtClean="0"/>
              <a:t>Msc</a:t>
            </a:r>
            <a:r>
              <a:rPr lang="en-CA" dirty="0" smtClean="0"/>
              <a:t> Student</a:t>
            </a:r>
          </a:p>
          <a:p>
            <a:r>
              <a:rPr lang="en-CA" dirty="0" smtClean="0"/>
              <a:t>Marie-Eve.Leclerc@ubc.ca</a:t>
            </a:r>
            <a:endParaRPr lang="en-CA" dirty="0"/>
          </a:p>
        </p:txBody>
      </p:sp>
      <p:pic>
        <p:nvPicPr>
          <p:cNvPr id="6" name="Picture 2" descr="http://courses.forestry.ubc.ca/bendickson/FOPRLibrary/Forestry-Logo-with-cres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672" y="5556428"/>
            <a:ext cx="2382655" cy="513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882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Descriptive Statistics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E327-D559-4478-AEE2-B1B16B74329C}" type="slidenum">
              <a:rPr lang="en-CA" smtClean="0"/>
              <a:t>10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a table</a:t>
            </a:r>
          </a:p>
          <a:p>
            <a:r>
              <a:rPr lang="en-US" dirty="0" smtClean="0"/>
              <a:t>Then select “Totals”</a:t>
            </a:r>
          </a:p>
          <a:p>
            <a:endParaRPr lang="en-US" dirty="0"/>
          </a:p>
        </p:txBody>
      </p:sp>
      <p:pic>
        <p:nvPicPr>
          <p:cNvPr id="10" name="Picture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231" y="3177139"/>
            <a:ext cx="8886092" cy="1222131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5198452" y="3635804"/>
            <a:ext cx="504825" cy="30480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12" name="Picture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777" y="4757345"/>
            <a:ext cx="8824546" cy="1027993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5125915" y="5498123"/>
            <a:ext cx="1248508" cy="422152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2982" y="5459193"/>
            <a:ext cx="560881" cy="35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5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Helpful Analysis Tools in Access for FPS ATLAS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E327-D559-4478-AEE2-B1B16B74329C}" type="slidenum">
              <a:rPr lang="en-CA" smtClean="0"/>
              <a:t>11</a:t>
            </a:fld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Descriptive Statistics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Queries</a:t>
            </a:r>
          </a:p>
          <a:p>
            <a:pPr lvl="1"/>
            <a:r>
              <a:rPr lang="en-US" dirty="0" smtClean="0"/>
              <a:t>Update existing tables</a:t>
            </a:r>
          </a:p>
          <a:p>
            <a:pPr lvl="1"/>
            <a:r>
              <a:rPr lang="en-US" dirty="0" smtClean="0"/>
              <a:t>Appending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26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is data structured in FPS ATLAS?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E327-D559-4478-AEE2-B1B16B74329C}" type="slidenum">
              <a:rPr lang="en-CA" smtClean="0"/>
              <a:t>12</a:t>
            </a:fld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Depending on different management objectives, you will want to group your dataset to assign different constraints </a:t>
            </a:r>
          </a:p>
          <a:p>
            <a:r>
              <a:rPr lang="en-US" dirty="0" smtClean="0"/>
              <a:t>Hierarchical data structure</a:t>
            </a:r>
          </a:p>
          <a:p>
            <a:pPr lvl="1"/>
            <a:r>
              <a:rPr lang="en-US" dirty="0" smtClean="0"/>
              <a:t>Ranges</a:t>
            </a:r>
          </a:p>
          <a:p>
            <a:pPr lvl="1"/>
            <a:r>
              <a:rPr lang="en-US" dirty="0" smtClean="0"/>
              <a:t>Access units</a:t>
            </a:r>
          </a:p>
          <a:p>
            <a:pPr lvl="1"/>
            <a:r>
              <a:rPr lang="en-US" dirty="0" smtClean="0"/>
              <a:t>Zones</a:t>
            </a:r>
          </a:p>
          <a:p>
            <a:pPr lvl="1"/>
            <a:r>
              <a:rPr lang="en-US" dirty="0" smtClean="0"/>
              <a:t>Cliques</a:t>
            </a:r>
          </a:p>
          <a:p>
            <a:pPr lvl="1"/>
            <a:r>
              <a:rPr lang="en-US" dirty="0" smtClean="0"/>
              <a:t>Polygons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90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Queries – Update a table – Defining a Zone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E327-D559-4478-AEE2-B1B16B74329C}" type="slidenum">
              <a:rPr lang="en-CA" smtClean="0"/>
              <a:t>13</a:t>
            </a:fld>
            <a:endParaRPr lang="en-CA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Assign deciduous, not sufficiently restocked (NSR) and non-productive (NP) stand groups to Non-Timber Harvest </a:t>
            </a:r>
            <a:r>
              <a:rPr lang="en-US" dirty="0" err="1" smtClean="0"/>
              <a:t>Landbase</a:t>
            </a:r>
            <a:r>
              <a:rPr lang="en-US" dirty="0" smtClean="0"/>
              <a:t> (NTHLB)</a:t>
            </a:r>
          </a:p>
          <a:p>
            <a:pPr lvl="1"/>
            <a:r>
              <a:rPr lang="en-US" dirty="0" smtClean="0"/>
              <a:t>Would you assign this as a zone or as a clique?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45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Queries – Update a table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E327-D559-4478-AEE2-B1B16B74329C}" type="slidenum">
              <a:rPr lang="en-CA" smtClean="0"/>
              <a:t>14</a:t>
            </a:fld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our Zones</a:t>
            </a:r>
          </a:p>
          <a:p>
            <a:endParaRPr lang="en-US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818" y="2614873"/>
            <a:ext cx="6697010" cy="1505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39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Queries – Update a table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E327-D559-4478-AEE2-B1B16B74329C}" type="slidenum">
              <a:rPr lang="en-CA" smtClean="0"/>
              <a:t>15</a:t>
            </a:fld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up the Query Tab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569" y="2540716"/>
            <a:ext cx="7661031" cy="121622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779404" y="2748301"/>
            <a:ext cx="552450" cy="30480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83877" y="3048575"/>
            <a:ext cx="448407" cy="635402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2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Queries – Update a table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E327-D559-4478-AEE2-B1B16B74329C}" type="slidenum">
              <a:rPr lang="en-CA" smtClean="0"/>
              <a:t>16</a:t>
            </a:fld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the table that holds the data you would like to update</a:t>
            </a:r>
          </a:p>
          <a:p>
            <a:r>
              <a:rPr lang="en-US" dirty="0" smtClean="0"/>
              <a:t>Since Polygon table contains both “Stand group” and “Zone”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462" y="2927838"/>
            <a:ext cx="3423138" cy="342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92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Queries – Update a table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E327-D559-4478-AEE2-B1B16B74329C}" type="slidenum">
              <a:rPr lang="en-CA" smtClean="0"/>
              <a:t>17</a:t>
            </a:fld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“Update” option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901461"/>
            <a:ext cx="8508023" cy="138832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743200" y="3279531"/>
            <a:ext cx="466725" cy="880695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7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Queries – Update a table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E327-D559-4478-AEE2-B1B16B74329C}" type="slidenum">
              <a:rPr lang="en-CA" smtClean="0"/>
              <a:t>18</a:t>
            </a:fld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There are 4 main rows to build a query:</a:t>
            </a:r>
          </a:p>
          <a:p>
            <a:pPr lvl="1"/>
            <a:r>
              <a:rPr lang="en-US" dirty="0"/>
              <a:t>Field: Column of data you want to look up</a:t>
            </a:r>
          </a:p>
          <a:p>
            <a:pPr lvl="1"/>
            <a:r>
              <a:rPr lang="en-US" dirty="0"/>
              <a:t>Table: </a:t>
            </a:r>
            <a:r>
              <a:rPr lang="en-US" dirty="0" smtClean="0"/>
              <a:t>Data from the table </a:t>
            </a:r>
            <a:r>
              <a:rPr lang="en-US" dirty="0"/>
              <a:t>you want to look up</a:t>
            </a:r>
          </a:p>
          <a:p>
            <a:pPr lvl="1"/>
            <a:r>
              <a:rPr lang="en-US" b="1" dirty="0"/>
              <a:t>Update to</a:t>
            </a:r>
            <a:r>
              <a:rPr lang="en-US" dirty="0"/>
              <a:t>: If you wish to make changes to a specific field, in this row you specify to what you want it to change to</a:t>
            </a:r>
          </a:p>
          <a:p>
            <a:pPr lvl="1"/>
            <a:r>
              <a:rPr lang="en-US" dirty="0"/>
              <a:t>Criteria: Specific criteria that the data will only be processed for those particular cases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09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Queries – Update a table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E327-D559-4478-AEE2-B1B16B74329C}" type="slidenum">
              <a:rPr lang="en-CA" smtClean="0"/>
              <a:t>19</a:t>
            </a:fld>
            <a:endParaRPr lang="en-CA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/>
              <a:t>Example: Assign deciduous, not sufficiently restocked (NSR) and non-productive (NP) stand groups to Non-Timber Harvest </a:t>
            </a:r>
            <a:r>
              <a:rPr lang="en-US" dirty="0" err="1"/>
              <a:t>Landbase</a:t>
            </a:r>
            <a:r>
              <a:rPr lang="en-US" dirty="0"/>
              <a:t> (NTHLB)</a:t>
            </a:r>
          </a:p>
          <a:p>
            <a:pPr lvl="2"/>
            <a:r>
              <a:rPr lang="en-US" dirty="0" smtClean="0"/>
              <a:t>What this query is saying is </a:t>
            </a:r>
            <a:r>
              <a:rPr lang="en-US" dirty="0" err="1" smtClean="0"/>
              <a:t>StandGroups</a:t>
            </a:r>
            <a:r>
              <a:rPr lang="en-US" dirty="0" smtClean="0"/>
              <a:t> 3,4 and 5 will be updated to zone 2 in the </a:t>
            </a:r>
            <a:r>
              <a:rPr lang="en-US" dirty="0" err="1" smtClean="0"/>
              <a:t>Zone_Id</a:t>
            </a:r>
            <a:r>
              <a:rPr lang="en-US" dirty="0" smtClean="0"/>
              <a:t> column and updated to NTHLB in the Description column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976" y="3780069"/>
            <a:ext cx="7098546" cy="2256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32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Learning objective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To gain a general understanding of Microsoft Access </a:t>
            </a:r>
          </a:p>
          <a:p>
            <a:r>
              <a:rPr lang="en-CA" dirty="0" smtClean="0"/>
              <a:t>To gain a general understanding of FPS-ATLAS data structure</a:t>
            </a:r>
          </a:p>
          <a:p>
            <a:r>
              <a:rPr lang="en-CA" dirty="0" smtClean="0"/>
              <a:t>To understand how Microsoft Access and FPS-ATLAS are connected</a:t>
            </a:r>
          </a:p>
          <a:p>
            <a:pPr marL="0" indent="0">
              <a:buNone/>
            </a:pPr>
            <a:endParaRPr lang="en-CA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E327-D559-4478-AEE2-B1B16B74329C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545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Queries – Append a table – Making a Clique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E327-D559-4478-AEE2-B1B16B74329C}" type="slidenum">
              <a:rPr lang="en-CA" smtClean="0"/>
              <a:t>20</a:t>
            </a:fld>
            <a:endParaRPr lang="en-CA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Combine stand groups based on different harvesting types</a:t>
            </a:r>
          </a:p>
          <a:p>
            <a:pPr lvl="1"/>
            <a:r>
              <a:rPr lang="en-US" dirty="0" smtClean="0"/>
              <a:t>Would you assign this as a zone or as a clique?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74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Queries – Append a table – Making a Clique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E327-D559-4478-AEE2-B1B16B74329C}" type="slidenum">
              <a:rPr lang="en-CA" smtClean="0"/>
              <a:t>21</a:t>
            </a:fld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our Cliques</a:t>
            </a:r>
          </a:p>
          <a:p>
            <a:pPr lvl="1"/>
            <a:r>
              <a:rPr lang="en-US" dirty="0"/>
              <a:t>Clique  1 </a:t>
            </a:r>
            <a:r>
              <a:rPr lang="en-US" dirty="0" smtClean="0"/>
              <a:t>= Moose Habitat </a:t>
            </a:r>
            <a:r>
              <a:rPr lang="en-US" dirty="0" smtClean="0"/>
              <a:t>(Productive Fir and deciduous stands)</a:t>
            </a:r>
            <a:endParaRPr lang="en-US" dirty="0" smtClean="0"/>
          </a:p>
          <a:p>
            <a:pPr lvl="1"/>
            <a:r>
              <a:rPr lang="en-US" dirty="0" smtClean="0"/>
              <a:t>Clique </a:t>
            </a:r>
            <a:r>
              <a:rPr lang="en-US" dirty="0"/>
              <a:t>2 = </a:t>
            </a:r>
            <a:r>
              <a:rPr lang="en-US" dirty="0" smtClean="0"/>
              <a:t>Dead pine </a:t>
            </a:r>
            <a:r>
              <a:rPr lang="en-US" dirty="0" smtClean="0"/>
              <a:t>(Low site productivity pine </a:t>
            </a:r>
            <a:r>
              <a:rPr lang="en-US" dirty="0" smtClean="0"/>
              <a:t>stands)</a:t>
            </a:r>
            <a:endParaRPr lang="en-US" dirty="0"/>
          </a:p>
          <a:p>
            <a:pPr lvl="1"/>
            <a:r>
              <a:rPr lang="en-US" dirty="0"/>
              <a:t>Clique 3 = </a:t>
            </a:r>
            <a:r>
              <a:rPr lang="en-US" dirty="0" smtClean="0"/>
              <a:t>Regen </a:t>
            </a:r>
            <a:r>
              <a:rPr lang="en-US" dirty="0" smtClean="0"/>
              <a:t>(Low site productivity Fir)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017" y="3625516"/>
            <a:ext cx="6202361" cy="178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87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Queries – Append a table – Making a Clique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E327-D559-4478-AEE2-B1B16B74329C}" type="slidenum">
              <a:rPr lang="en-CA" smtClean="0"/>
              <a:t>22</a:t>
            </a:fld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up the Query Tab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569" y="2549769"/>
            <a:ext cx="7661031" cy="121622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806565" y="2743775"/>
            <a:ext cx="552450" cy="30480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83877" y="3048575"/>
            <a:ext cx="448407" cy="635402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Queries – Append a table – Making a Clique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E327-D559-4478-AEE2-B1B16B74329C}" type="slidenum">
              <a:rPr lang="en-CA" smtClean="0"/>
              <a:t>23</a:t>
            </a:fld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the table that holds the data you would like to append</a:t>
            </a:r>
          </a:p>
          <a:p>
            <a:r>
              <a:rPr lang="en-US" dirty="0" smtClean="0"/>
              <a:t>Select Polygon table because it has every polygon defined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931" y="2838145"/>
            <a:ext cx="3423138" cy="342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79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Queries – Append a table – Making a Clique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E327-D559-4478-AEE2-B1B16B74329C}" type="slidenum">
              <a:rPr lang="en-CA" smtClean="0"/>
              <a:t>24</a:t>
            </a:fld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up the Query Tab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46" y="2676635"/>
            <a:ext cx="7778262" cy="132465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881554" y="3121269"/>
            <a:ext cx="475517" cy="740019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6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Queries – Append a table – Making a Clique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E327-D559-4478-AEE2-B1B16B74329C}" type="slidenum">
              <a:rPr lang="en-CA" smtClean="0"/>
              <a:t>25</a:t>
            </a:fld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Append </a:t>
            </a:r>
            <a:r>
              <a:rPr lang="en-US" dirty="0" err="1"/>
              <a:t>polygon_ID</a:t>
            </a:r>
            <a:r>
              <a:rPr lang="en-US" dirty="0"/>
              <a:t> to </a:t>
            </a:r>
            <a:r>
              <a:rPr lang="en-US" dirty="0" err="1"/>
              <a:t>Polygon_Clique</a:t>
            </a:r>
            <a:r>
              <a:rPr lang="en-US" dirty="0"/>
              <a:t> table </a:t>
            </a:r>
          </a:p>
          <a:p>
            <a:r>
              <a:rPr lang="en-US" dirty="0" smtClean="0"/>
              <a:t>We want to define the </a:t>
            </a:r>
            <a:r>
              <a:rPr lang="en-US" dirty="0" err="1" smtClean="0"/>
              <a:t>clique_Id</a:t>
            </a:r>
            <a:r>
              <a:rPr lang="en-US" dirty="0" smtClean="0"/>
              <a:t> by </a:t>
            </a:r>
            <a:r>
              <a:rPr lang="en-US" dirty="0" err="1" smtClean="0"/>
              <a:t>Polygon_Id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Appen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854" y="3386379"/>
            <a:ext cx="4458322" cy="1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8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Queries – Append a table – Making a Clique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E327-D559-4478-AEE2-B1B16B74329C}" type="slidenum">
              <a:rPr lang="en-CA" smtClean="0"/>
              <a:t>26</a:t>
            </a:fld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There are 4 main rows to build a query:</a:t>
            </a:r>
          </a:p>
          <a:p>
            <a:pPr lvl="1"/>
            <a:r>
              <a:rPr lang="en-US" dirty="0"/>
              <a:t>Field: Column of data you want to </a:t>
            </a:r>
            <a:r>
              <a:rPr lang="en-US" dirty="0" smtClean="0"/>
              <a:t>populate </a:t>
            </a:r>
            <a:r>
              <a:rPr lang="en-US" dirty="0" err="1" smtClean="0"/>
              <a:t>Polygon_clique</a:t>
            </a:r>
            <a:r>
              <a:rPr lang="en-US" dirty="0" smtClean="0"/>
              <a:t> table</a:t>
            </a:r>
            <a:endParaRPr lang="en-US" dirty="0"/>
          </a:p>
          <a:p>
            <a:pPr lvl="1"/>
            <a:r>
              <a:rPr lang="en-US" dirty="0"/>
              <a:t>Table: Data from the table </a:t>
            </a:r>
            <a:r>
              <a:rPr lang="en-US" dirty="0" smtClean="0"/>
              <a:t>that will populate </a:t>
            </a:r>
            <a:r>
              <a:rPr lang="en-US" dirty="0" err="1" smtClean="0"/>
              <a:t>Polygon_clique</a:t>
            </a:r>
            <a:r>
              <a:rPr lang="en-US" dirty="0" smtClean="0"/>
              <a:t> table</a:t>
            </a:r>
            <a:endParaRPr lang="en-US" dirty="0"/>
          </a:p>
          <a:p>
            <a:pPr lvl="1"/>
            <a:r>
              <a:rPr lang="en-US" b="1" dirty="0" smtClean="0"/>
              <a:t>Append </a:t>
            </a:r>
            <a:r>
              <a:rPr lang="en-US" b="1" dirty="0"/>
              <a:t>to</a:t>
            </a:r>
            <a:r>
              <a:rPr lang="en-US" dirty="0"/>
              <a:t>: </a:t>
            </a:r>
            <a:r>
              <a:rPr lang="en-US" dirty="0" smtClean="0"/>
              <a:t>The field in the table in which you want to append the data</a:t>
            </a:r>
            <a:endParaRPr lang="en-US" dirty="0"/>
          </a:p>
          <a:p>
            <a:pPr lvl="1"/>
            <a:r>
              <a:rPr lang="en-US" dirty="0"/>
              <a:t>Criteria: Specific criteria that the data will only be processed for those particular cases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36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Queries – Append a table – Making a Clique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E327-D559-4478-AEE2-B1B16B74329C}" type="slidenum">
              <a:rPr lang="en-CA" smtClean="0"/>
              <a:t>27</a:t>
            </a:fld>
            <a:endParaRPr lang="en-CA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/>
              <a:t>Combine stand groups based on different harvesting types</a:t>
            </a:r>
            <a:endParaRPr lang="en-US" dirty="0" smtClean="0"/>
          </a:p>
          <a:p>
            <a:pPr lvl="1"/>
            <a:r>
              <a:rPr lang="en-US" dirty="0" smtClean="0"/>
              <a:t>What the query is saying is to append the </a:t>
            </a:r>
            <a:r>
              <a:rPr lang="en-US" dirty="0" err="1" smtClean="0"/>
              <a:t>Polygon_Id</a:t>
            </a:r>
            <a:r>
              <a:rPr lang="en-US" dirty="0" smtClean="0"/>
              <a:t> information from the polygon table to the </a:t>
            </a:r>
            <a:r>
              <a:rPr lang="en-US" dirty="0" err="1" smtClean="0"/>
              <a:t>Polygon_Id</a:t>
            </a:r>
            <a:r>
              <a:rPr lang="en-US" dirty="0" smtClean="0"/>
              <a:t> column in the </a:t>
            </a:r>
            <a:r>
              <a:rPr lang="en-US" dirty="0" err="1" smtClean="0"/>
              <a:t>Polygon_Clique</a:t>
            </a:r>
            <a:r>
              <a:rPr lang="en-US" dirty="0" smtClean="0"/>
              <a:t> table</a:t>
            </a:r>
          </a:p>
          <a:p>
            <a:pPr lvl="1"/>
            <a:r>
              <a:rPr lang="en-US" dirty="0" smtClean="0"/>
              <a:t>Expr1: 1 = Assign all Priority to “1”</a:t>
            </a:r>
          </a:p>
          <a:p>
            <a:pPr lvl="1"/>
            <a:r>
              <a:rPr lang="en-US" dirty="0" smtClean="0"/>
              <a:t>Expr2: IF statement breaking up our </a:t>
            </a:r>
            <a:r>
              <a:rPr lang="en-US" dirty="0" err="1" smtClean="0"/>
              <a:t>StandGroups</a:t>
            </a:r>
            <a:r>
              <a:rPr lang="en-US" dirty="0" smtClean="0"/>
              <a:t> into our 3 previously defined </a:t>
            </a:r>
            <a:r>
              <a:rPr lang="en-US" dirty="0" err="1" smtClean="0"/>
              <a:t>Clique_Id</a:t>
            </a:r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endParaRPr lang="en-US" dirty="0"/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042" y="4203031"/>
            <a:ext cx="7399422" cy="1763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97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Queries – Append a table – Making a Clique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E327-D559-4478-AEE2-B1B16B74329C}" type="slidenum">
              <a:rPr lang="en-CA" smtClean="0"/>
              <a:t>28</a:t>
            </a:fld>
            <a:endParaRPr lang="en-CA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/>
              <a:t>Combine stand groups based on </a:t>
            </a:r>
            <a:r>
              <a:rPr lang="en-US" dirty="0" smtClean="0"/>
              <a:t>previously defined cliques</a:t>
            </a:r>
            <a:endParaRPr lang="en-US" dirty="0" smtClean="0"/>
          </a:p>
          <a:p>
            <a:pPr lvl="1"/>
            <a:r>
              <a:rPr lang="en-US" dirty="0"/>
              <a:t>IF Statement in </a:t>
            </a:r>
            <a:r>
              <a:rPr lang="en-US" dirty="0" smtClean="0"/>
              <a:t>SQL (coding language): </a:t>
            </a:r>
            <a:r>
              <a:rPr lang="en-US" dirty="0" err="1"/>
              <a:t>IIf</a:t>
            </a:r>
            <a:r>
              <a:rPr lang="en-US" dirty="0"/>
              <a:t> (expression, </a:t>
            </a:r>
            <a:r>
              <a:rPr lang="en-US" dirty="0" err="1"/>
              <a:t>truepart</a:t>
            </a:r>
            <a:r>
              <a:rPr lang="en-US" dirty="0"/>
              <a:t>, </a:t>
            </a:r>
            <a:r>
              <a:rPr lang="en-US" dirty="0" err="1"/>
              <a:t>falsepart</a:t>
            </a:r>
            <a:r>
              <a:rPr lang="en-US" dirty="0"/>
              <a:t>) </a:t>
            </a:r>
          </a:p>
          <a:p>
            <a:pPr lvl="2"/>
            <a:r>
              <a:rPr lang="en-US" dirty="0"/>
              <a:t>IIF NOT A </a:t>
            </a:r>
            <a:r>
              <a:rPr lang="en-US" dirty="0" smtClean="0"/>
              <a:t>TYPO</a:t>
            </a:r>
          </a:p>
          <a:p>
            <a:pPr lvl="1"/>
            <a:r>
              <a:rPr lang="en-US" dirty="0" smtClean="0"/>
              <a:t>Expression: IIF([</a:t>
            </a:r>
            <a:r>
              <a:rPr lang="en-US" dirty="0" err="1" smtClean="0"/>
              <a:t>StandGroup_Id</a:t>
            </a:r>
            <a:r>
              <a:rPr lang="en-US" dirty="0" smtClean="0"/>
              <a:t>]=12,2,1)</a:t>
            </a:r>
          </a:p>
          <a:p>
            <a:pPr lvl="2"/>
            <a:r>
              <a:rPr lang="en-US" dirty="0" smtClean="0"/>
              <a:t>If </a:t>
            </a:r>
            <a:r>
              <a:rPr lang="en-US" dirty="0" err="1" smtClean="0"/>
              <a:t>StandGroup_Id</a:t>
            </a:r>
            <a:r>
              <a:rPr lang="en-US" dirty="0" smtClean="0"/>
              <a:t> is equal to 12, then assign it a value of 2, if not, a value of 1	</a:t>
            </a:r>
          </a:p>
          <a:p>
            <a:pPr lvl="1"/>
            <a:r>
              <a:rPr lang="en-US" dirty="0" smtClean="0"/>
              <a:t>For this example because we have 3 values, use a nested IF statement</a:t>
            </a:r>
          </a:p>
          <a:p>
            <a:pPr lvl="1"/>
            <a:r>
              <a:rPr lang="en-CA" dirty="0" err="1"/>
              <a:t>IIf</a:t>
            </a:r>
            <a:r>
              <a:rPr lang="en-CA" dirty="0"/>
              <a:t>([</a:t>
            </a:r>
            <a:r>
              <a:rPr lang="en-CA" dirty="0" err="1"/>
              <a:t>StandGroup_Id</a:t>
            </a:r>
            <a:r>
              <a:rPr lang="en-CA" dirty="0" smtClean="0"/>
              <a:t>]=23,1,IIf</a:t>
            </a:r>
            <a:r>
              <a:rPr lang="en-CA" dirty="0"/>
              <a:t>([</a:t>
            </a:r>
            <a:r>
              <a:rPr lang="en-CA" dirty="0" err="1"/>
              <a:t>StandGroup_Id</a:t>
            </a:r>
            <a:r>
              <a:rPr lang="en-CA" dirty="0" smtClean="0"/>
              <a:t>]=13,1,IIf</a:t>
            </a:r>
            <a:r>
              <a:rPr lang="en-CA" dirty="0"/>
              <a:t>([</a:t>
            </a:r>
            <a:r>
              <a:rPr lang="en-CA" dirty="0" err="1"/>
              <a:t>StandGroup_Id</a:t>
            </a:r>
            <a:r>
              <a:rPr lang="en-CA" dirty="0" smtClean="0"/>
              <a:t>]=42,2,3</a:t>
            </a:r>
            <a:r>
              <a:rPr lang="en-CA" dirty="0"/>
              <a:t>)))</a:t>
            </a:r>
            <a:endParaRPr lang="en-US" dirty="0"/>
          </a:p>
          <a:p>
            <a:pPr lvl="2"/>
            <a:r>
              <a:rPr lang="en-US" dirty="0" smtClean="0"/>
              <a:t>If </a:t>
            </a:r>
            <a:r>
              <a:rPr lang="en-US" dirty="0" err="1" smtClean="0"/>
              <a:t>StandGroup_Id</a:t>
            </a:r>
            <a:r>
              <a:rPr lang="en-US" dirty="0" smtClean="0"/>
              <a:t> is equal to </a:t>
            </a:r>
            <a:r>
              <a:rPr lang="en-US" dirty="0" smtClean="0"/>
              <a:t>23, </a:t>
            </a:r>
            <a:r>
              <a:rPr lang="en-US" dirty="0" smtClean="0"/>
              <a:t>then assign it </a:t>
            </a:r>
            <a:r>
              <a:rPr lang="en-US" dirty="0" smtClean="0"/>
              <a:t>to clique </a:t>
            </a:r>
            <a:r>
              <a:rPr lang="en-US" dirty="0" smtClean="0"/>
              <a:t>1</a:t>
            </a:r>
            <a:r>
              <a:rPr lang="en-US" dirty="0" smtClean="0"/>
              <a:t>, </a:t>
            </a:r>
            <a:r>
              <a:rPr lang="en-US" dirty="0"/>
              <a:t>If </a:t>
            </a:r>
            <a:r>
              <a:rPr lang="en-US" dirty="0" err="1" smtClean="0"/>
              <a:t>StandGroup_Id</a:t>
            </a:r>
            <a:r>
              <a:rPr lang="en-US" dirty="0" smtClean="0"/>
              <a:t> is equal to </a:t>
            </a:r>
            <a:r>
              <a:rPr lang="en-US" dirty="0" smtClean="0"/>
              <a:t>13</a:t>
            </a:r>
            <a:r>
              <a:rPr lang="en-US" dirty="0" smtClean="0"/>
              <a:t>, then assign it </a:t>
            </a:r>
            <a:r>
              <a:rPr lang="en-US" dirty="0" smtClean="0"/>
              <a:t>to clique 1</a:t>
            </a:r>
            <a:r>
              <a:rPr lang="en-US" dirty="0" smtClean="0"/>
              <a:t>, if </a:t>
            </a:r>
            <a:r>
              <a:rPr lang="en-US" dirty="0" err="1" smtClean="0"/>
              <a:t>StandGroup_Id</a:t>
            </a:r>
            <a:r>
              <a:rPr lang="en-US" dirty="0" smtClean="0"/>
              <a:t> is equal to </a:t>
            </a:r>
            <a:r>
              <a:rPr lang="en-US" dirty="0" smtClean="0"/>
              <a:t>42</a:t>
            </a:r>
            <a:r>
              <a:rPr lang="en-US" dirty="0" smtClean="0"/>
              <a:t>, then assign it </a:t>
            </a:r>
            <a:r>
              <a:rPr lang="en-US" dirty="0" smtClean="0"/>
              <a:t>to clique </a:t>
            </a:r>
            <a:r>
              <a:rPr lang="en-US" dirty="0" smtClean="0"/>
              <a:t>2, if not, assign </a:t>
            </a:r>
            <a:r>
              <a:rPr lang="en-US" dirty="0" smtClean="0"/>
              <a:t>all remaining </a:t>
            </a:r>
            <a:r>
              <a:rPr lang="en-US" dirty="0" smtClean="0"/>
              <a:t>polygons to clique</a:t>
            </a:r>
            <a:r>
              <a:rPr lang="en-US" dirty="0" smtClean="0"/>
              <a:t> </a:t>
            </a:r>
            <a:r>
              <a:rPr lang="en-US" dirty="0" smtClean="0"/>
              <a:t>3 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13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Microsoft Access?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Database manager</a:t>
            </a:r>
          </a:p>
          <a:p>
            <a:r>
              <a:rPr lang="en-CA" dirty="0" smtClean="0"/>
              <a:t>Populated with interconnected tables that allow for data analysis</a:t>
            </a:r>
          </a:p>
          <a:p>
            <a:r>
              <a:rPr lang="en-CA" dirty="0" smtClean="0"/>
              <a:t>Queries manipulate data</a:t>
            </a:r>
          </a:p>
          <a:p>
            <a:pPr lvl="1"/>
            <a:r>
              <a:rPr lang="en-CA" dirty="0" smtClean="0"/>
              <a:t>Join tables</a:t>
            </a:r>
          </a:p>
          <a:p>
            <a:pPr lvl="1"/>
            <a:r>
              <a:rPr lang="en-CA" dirty="0" smtClean="0"/>
              <a:t>Filter tables</a:t>
            </a:r>
          </a:p>
          <a:p>
            <a:pPr lvl="1"/>
            <a:r>
              <a:rPr lang="en-CA" dirty="0" smtClean="0"/>
              <a:t>Update data</a:t>
            </a:r>
          </a:p>
          <a:p>
            <a:pPr lvl="1"/>
            <a:r>
              <a:rPr lang="en-CA" dirty="0" smtClean="0"/>
              <a:t>Make new tables</a:t>
            </a:r>
          </a:p>
          <a:p>
            <a:pPr lvl="1"/>
            <a:r>
              <a:rPr lang="en-CA" dirty="0" smtClean="0"/>
              <a:t>Can be automated with Macros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E327-D559-4478-AEE2-B1B16B74329C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089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does Access organize data?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E327-D559-4478-AEE2-B1B16B74329C}" type="slidenum">
              <a:rPr lang="en-CA" smtClean="0"/>
              <a:t>4</a:t>
            </a:fld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is organized into tables</a:t>
            </a:r>
          </a:p>
          <a:p>
            <a:r>
              <a:rPr lang="en-US" dirty="0" smtClean="0"/>
              <a:t>Access gives the ability to interconnect all of the tables</a:t>
            </a:r>
          </a:p>
          <a:p>
            <a:endParaRPr lang="en-US" dirty="0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752" y="2971799"/>
            <a:ext cx="8166194" cy="2917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22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636" y="0"/>
            <a:ext cx="10515600" cy="1325563"/>
          </a:xfrm>
        </p:spPr>
        <p:txBody>
          <a:bodyPr/>
          <a:lstStyle/>
          <a:p>
            <a:r>
              <a:rPr lang="en-CA" dirty="0" smtClean="0"/>
              <a:t>How are Access tables connected?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E327-D559-4478-AEE2-B1B16B74329C}" type="slidenum">
              <a:rPr lang="en-CA" smtClean="0"/>
              <a:t>5</a:t>
            </a:fld>
            <a:endParaRPr lang="en-CA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86249" y="1021837"/>
            <a:ext cx="7760935" cy="127359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1978269" y="1225495"/>
            <a:ext cx="1681969" cy="866274"/>
            <a:chOff x="0" y="0"/>
            <a:chExt cx="1318438" cy="754335"/>
          </a:xfrm>
        </p:grpSpPr>
        <p:sp>
          <p:nvSpPr>
            <p:cNvPr id="11" name="Rectangle 10"/>
            <p:cNvSpPr/>
            <p:nvPr/>
          </p:nvSpPr>
          <p:spPr>
            <a:xfrm>
              <a:off x="616689" y="0"/>
              <a:ext cx="701749" cy="276447"/>
            </a:xfrm>
            <a:prstGeom prst="rect">
              <a:avLst/>
            </a:prstGeom>
            <a:noFill/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244548"/>
              <a:ext cx="531628" cy="509787"/>
            </a:xfrm>
            <a:prstGeom prst="rect">
              <a:avLst/>
            </a:prstGeom>
            <a:noFill/>
            <a:ln w="57150" cap="flat" cmpd="sng" algn="ctr">
              <a:solidFill>
                <a:schemeClr val="accent6">
                  <a:lumMod val="7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0577" y="1991700"/>
            <a:ext cx="8249970" cy="446767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80292" y="2664069"/>
            <a:ext cx="290146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Primary key: </a:t>
            </a:r>
            <a:r>
              <a:rPr lang="en-US" dirty="0"/>
              <a:t>One or more fields (column) that exists in every table and “links” tables together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Every table is connected via a “Primary key”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Unique </a:t>
            </a:r>
            <a:r>
              <a:rPr lang="en-US" dirty="0" smtClean="0"/>
              <a:t>identifier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No duplicates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Not to be </a:t>
            </a:r>
            <a:r>
              <a:rPr lang="en-US" dirty="0" smtClean="0"/>
              <a:t>changed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Little key symbol, or “1”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43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636" y="0"/>
            <a:ext cx="10515600" cy="1325563"/>
          </a:xfrm>
        </p:spPr>
        <p:txBody>
          <a:bodyPr/>
          <a:lstStyle/>
          <a:p>
            <a:r>
              <a:rPr lang="en-CA" dirty="0" smtClean="0"/>
              <a:t>How are Access tables connected?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E327-D559-4478-AEE2-B1B16B74329C}" type="slidenum">
              <a:rPr lang="en-CA" smtClean="0"/>
              <a:t>6</a:t>
            </a:fld>
            <a:endParaRPr lang="en-CA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86249" y="1021837"/>
            <a:ext cx="7760935" cy="127359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1978269" y="1225495"/>
            <a:ext cx="1681969" cy="866274"/>
            <a:chOff x="0" y="0"/>
            <a:chExt cx="1318438" cy="754335"/>
          </a:xfrm>
        </p:grpSpPr>
        <p:sp>
          <p:nvSpPr>
            <p:cNvPr id="11" name="Rectangle 10"/>
            <p:cNvSpPr/>
            <p:nvPr/>
          </p:nvSpPr>
          <p:spPr>
            <a:xfrm>
              <a:off x="616689" y="0"/>
              <a:ext cx="701749" cy="276447"/>
            </a:xfrm>
            <a:prstGeom prst="rect">
              <a:avLst/>
            </a:prstGeom>
            <a:noFill/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244548"/>
              <a:ext cx="531628" cy="509787"/>
            </a:xfrm>
            <a:prstGeom prst="rect">
              <a:avLst/>
            </a:prstGeom>
            <a:noFill/>
            <a:ln w="57150" cap="flat" cmpd="sng" algn="ctr">
              <a:solidFill>
                <a:schemeClr val="accent6">
                  <a:lumMod val="7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0577" y="1991700"/>
            <a:ext cx="8249970" cy="446767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80292" y="2664069"/>
            <a:ext cx="29014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Foreign key: </a:t>
            </a:r>
            <a:r>
              <a:rPr lang="en-US" dirty="0"/>
              <a:t>One or more fields (column</a:t>
            </a:r>
            <a:r>
              <a:rPr lang="en-US" dirty="0" smtClean="0"/>
              <a:t>) in a table that refers to a primary key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Can have </a:t>
            </a:r>
            <a:r>
              <a:rPr lang="en-US" dirty="0"/>
              <a:t>duplicates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Little </a:t>
            </a:r>
            <a:r>
              <a:rPr lang="en-US" dirty="0" smtClean="0"/>
              <a:t>infinity symbol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32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FPS-ATLAS?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Spatial and visual representation of long-term timber harvest schedule  </a:t>
            </a:r>
          </a:p>
          <a:p>
            <a:r>
              <a:rPr lang="en-CA" dirty="0"/>
              <a:t>Area-based timber management</a:t>
            </a:r>
          </a:p>
          <a:p>
            <a:endParaRPr lang="en-CA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E327-D559-4478-AEE2-B1B16B74329C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033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does Access relate to FPS ATLAS?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E327-D559-4478-AEE2-B1B16B74329C}" type="slidenum">
              <a:rPr lang="en-CA" smtClean="0"/>
              <a:t>8</a:t>
            </a:fld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is the backbone of FPS ATLAS</a:t>
            </a:r>
          </a:p>
          <a:p>
            <a:r>
              <a:rPr lang="en-US" dirty="0" smtClean="0"/>
              <a:t>FPS ATLAS is a visual and spatial representation of your Access database</a:t>
            </a:r>
          </a:p>
          <a:p>
            <a:r>
              <a:rPr lang="en-US" dirty="0" smtClean="0"/>
              <a:t>Any changes made in Access will be seen in FPS ATLAS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62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Helpful Analysis Tools in Access for FPS ATLAS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E327-D559-4478-AEE2-B1B16B74329C}" type="slidenum">
              <a:rPr lang="en-CA" smtClean="0"/>
              <a:t>9</a:t>
            </a:fld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Descriptive Statistics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Queries</a:t>
            </a:r>
          </a:p>
          <a:p>
            <a:pPr lvl="1"/>
            <a:r>
              <a:rPr lang="en-US" dirty="0" smtClean="0"/>
              <a:t>Update existing tables</a:t>
            </a:r>
          </a:p>
          <a:p>
            <a:pPr lvl="1"/>
            <a:r>
              <a:rPr lang="en-US" dirty="0" smtClean="0"/>
              <a:t>Appending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3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5101</TotalTime>
  <Words>1607</Words>
  <Application>Microsoft Office PowerPoint</Application>
  <PresentationFormat>Widescreen</PresentationFormat>
  <Paragraphs>261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Accessing Access </vt:lpstr>
      <vt:lpstr>Learning objective</vt:lpstr>
      <vt:lpstr>What is Microsoft Access?</vt:lpstr>
      <vt:lpstr>How does Access organize data?</vt:lpstr>
      <vt:lpstr>How are Access tables connected?</vt:lpstr>
      <vt:lpstr>How are Access tables connected?</vt:lpstr>
      <vt:lpstr>What is FPS-ATLAS?</vt:lpstr>
      <vt:lpstr>How does Access relate to FPS ATLAS?</vt:lpstr>
      <vt:lpstr>Helpful Analysis Tools in Access for FPS ATLAS </vt:lpstr>
      <vt:lpstr>Descriptive Statistics</vt:lpstr>
      <vt:lpstr>Helpful Analysis Tools in Access for FPS ATLAS </vt:lpstr>
      <vt:lpstr>How is data structured in FPS ATLAS?</vt:lpstr>
      <vt:lpstr>Queries – Update a table – Defining a Zone</vt:lpstr>
      <vt:lpstr>Queries – Update a table</vt:lpstr>
      <vt:lpstr>Queries – Update a table</vt:lpstr>
      <vt:lpstr>Queries – Update a table</vt:lpstr>
      <vt:lpstr>Queries – Update a table</vt:lpstr>
      <vt:lpstr>Queries – Update a table</vt:lpstr>
      <vt:lpstr>Queries – Update a table</vt:lpstr>
      <vt:lpstr>Queries – Append a table – Making a Clique</vt:lpstr>
      <vt:lpstr>Queries – Append a table – Making a Clique</vt:lpstr>
      <vt:lpstr>Queries – Append a table – Making a Clique</vt:lpstr>
      <vt:lpstr>Queries – Append a table – Making a Clique</vt:lpstr>
      <vt:lpstr>Queries – Append a table – Making a Clique</vt:lpstr>
      <vt:lpstr>Queries – Append a table – Making a Clique</vt:lpstr>
      <vt:lpstr>Queries – Append a table – Making a Clique</vt:lpstr>
      <vt:lpstr>Queries – Append a table – Making a Clique</vt:lpstr>
      <vt:lpstr>Queries – Append a table – Making a Clique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Forest Estate Modelling Land Base Definition</dc:title>
  <dc:creator>Man, Cosmin</dc:creator>
  <cp:lastModifiedBy>Leclerc, Marie-Eve</cp:lastModifiedBy>
  <cp:revision>105</cp:revision>
  <dcterms:created xsi:type="dcterms:W3CDTF">2016-01-05T20:11:26Z</dcterms:created>
  <dcterms:modified xsi:type="dcterms:W3CDTF">2019-01-28T18:56:43Z</dcterms:modified>
</cp:coreProperties>
</file>